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4" r:id="rId2"/>
    <p:sldId id="257" r:id="rId3"/>
    <p:sldId id="258" r:id="rId4"/>
    <p:sldId id="322" r:id="rId5"/>
    <p:sldId id="349" r:id="rId6"/>
    <p:sldId id="350" r:id="rId7"/>
    <p:sldId id="256" r:id="rId8"/>
    <p:sldId id="351" r:id="rId9"/>
    <p:sldId id="325" r:id="rId10"/>
    <p:sldId id="336" r:id="rId11"/>
    <p:sldId id="347" r:id="rId12"/>
    <p:sldId id="348" r:id="rId13"/>
    <p:sldId id="337" r:id="rId14"/>
    <p:sldId id="330" r:id="rId15"/>
    <p:sldId id="331" r:id="rId16"/>
    <p:sldId id="332" r:id="rId17"/>
    <p:sldId id="333" r:id="rId18"/>
    <p:sldId id="334" r:id="rId19"/>
    <p:sldId id="335" r:id="rId20"/>
    <p:sldId id="338" r:id="rId21"/>
    <p:sldId id="329" r:id="rId22"/>
    <p:sldId id="340" r:id="rId23"/>
    <p:sldId id="273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2544" autoAdjust="0"/>
  </p:normalViewPr>
  <p:slideViewPr>
    <p:cSldViewPr>
      <p:cViewPr varScale="1">
        <p:scale>
          <a:sx n="69" d="100"/>
          <a:sy n="69" d="100"/>
        </p:scale>
        <p:origin x="14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최종보고서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48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설계 및 구현 계획표입니다</a:t>
            </a:r>
            <a:r>
              <a:rPr lang="en-US" altLang="ko-KR" dirty="0"/>
              <a:t>. </a:t>
            </a:r>
            <a:r>
              <a:rPr lang="ko-KR" altLang="en-US" dirty="0"/>
              <a:t>저희는 이와 같은 개선점 및 추가기능들을 개선 및 구현하기로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시점에서는 제안서상의 개선사항 및 추가기능을 모두 구현 완료하였습니다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오류 해결 등은 제외하고</a:t>
            </a:r>
            <a:r>
              <a:rPr lang="en-US" altLang="ko-KR" dirty="0"/>
              <a:t>, </a:t>
            </a:r>
            <a:r>
              <a:rPr lang="ko-KR" altLang="en-US" dirty="0"/>
              <a:t>눈에 띄는 구현 사항들을 실제 앱 구동 화면을 통해 보여드리도록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82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기능은 크게 </a:t>
            </a:r>
            <a:r>
              <a:rPr lang="en-US" altLang="ko-KR" dirty="0"/>
              <a:t>5</a:t>
            </a:r>
            <a:r>
              <a:rPr lang="ko-KR" altLang="en-US" dirty="0"/>
              <a:t>가지 화면을 기준으로 요약할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기능이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이메일과 비밀번호를 이용하여 회원가입과 로그인이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칵테일 정보 화면에서는 칵테일 재료</a:t>
            </a:r>
            <a:r>
              <a:rPr lang="en-US" altLang="ko-KR" dirty="0"/>
              <a:t>, </a:t>
            </a:r>
            <a:r>
              <a:rPr lang="ko-KR" altLang="en-US" dirty="0"/>
              <a:t>레시피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기본상식 등의 정보 리스트를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정렬을 이용해 사용자가 원하는 정보를 빠르게 탐색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즐겨찾기 기능을 이용하여 마음에 드는 레시피를 저장할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ko-KR" altLang="en-US" dirty="0"/>
              <a:t>나만의 레시피 제작과 관리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작성한 레시피는 공유 기능을 통하여 레시피 공유 게시판에</a:t>
            </a:r>
            <a:endParaRPr lang="en-US" altLang="ko-KR" dirty="0"/>
          </a:p>
          <a:p>
            <a:r>
              <a:rPr lang="ko-KR" altLang="en-US" dirty="0"/>
              <a:t>게시할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517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번째로</a:t>
            </a:r>
            <a:r>
              <a:rPr lang="en-US" altLang="ko-KR" dirty="0"/>
              <a:t>, </a:t>
            </a:r>
            <a:r>
              <a:rPr lang="ko-KR" altLang="en-US" dirty="0"/>
              <a:t>커뮤니티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게시판에 게시글 작성이 가능하며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err="1"/>
              <a:t>수정등이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게시글에는</a:t>
            </a:r>
            <a:r>
              <a:rPr lang="ko-KR" altLang="en-US" dirty="0"/>
              <a:t> 댓글을 작성이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추천 기능을 통해 사용자는 양질의 게시글을 추천할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추천수는</a:t>
            </a:r>
            <a:r>
              <a:rPr lang="ko-KR" altLang="en-US" dirty="0"/>
              <a:t> 게시글 목록에서도 표시가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공유 게시글의 경우에는 다음과 같이 즐겨찾기 기능을 사용하여</a:t>
            </a:r>
            <a:endParaRPr lang="en-US" altLang="ko-KR" dirty="0"/>
          </a:p>
          <a:p>
            <a:r>
              <a:rPr lang="ko-KR" altLang="en-US" dirty="0"/>
              <a:t>사용자 취향에 맞는 레시피를 언제든지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프로필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각종 회원 정보 확인 및 관리가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게시글 작성 내역</a:t>
            </a:r>
            <a:r>
              <a:rPr lang="en-US" altLang="ko-KR" dirty="0"/>
              <a:t>, </a:t>
            </a:r>
            <a:r>
              <a:rPr lang="ko-KR" altLang="en-US" dirty="0"/>
              <a:t>즐겨찾기 조회를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93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빠른 발표 진행을 위해</a:t>
            </a:r>
            <a:endParaRPr lang="en-US" altLang="ko-KR" dirty="0"/>
          </a:p>
          <a:p>
            <a:r>
              <a:rPr lang="ko-KR" altLang="en-US" dirty="0"/>
              <a:t>새롭게 추가되거나 수정된 기능들을 위주로 사용법을 설명하도록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메인화면입니다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하단에 있는 </a:t>
            </a:r>
            <a:r>
              <a:rPr lang="ko-KR" altLang="en-US" dirty="0" err="1"/>
              <a:t>네비게이션바를</a:t>
            </a:r>
            <a:r>
              <a:rPr lang="ko-KR" altLang="en-US" dirty="0"/>
              <a:t> 이용해</a:t>
            </a:r>
            <a:endParaRPr lang="en-US" altLang="ko-KR" dirty="0"/>
          </a:p>
          <a:p>
            <a:r>
              <a:rPr lang="ko-KR" altLang="en-US" dirty="0"/>
              <a:t>칵테일 정보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endParaRPr lang="en-US" altLang="ko-KR" dirty="0"/>
          </a:p>
          <a:p>
            <a:r>
              <a:rPr lang="en-US" altLang="ko-KR" dirty="0"/>
              <a:t>My</a:t>
            </a:r>
            <a:r>
              <a:rPr lang="ko-KR" altLang="en-US" dirty="0"/>
              <a:t>레시피 화면</a:t>
            </a:r>
            <a:endParaRPr lang="en-US" altLang="ko-KR" dirty="0"/>
          </a:p>
          <a:p>
            <a:r>
              <a:rPr lang="ko-KR" altLang="en-US" dirty="0"/>
              <a:t>커뮤니티 화면</a:t>
            </a:r>
            <a:endParaRPr lang="en-US" altLang="ko-KR" dirty="0"/>
          </a:p>
          <a:p>
            <a:r>
              <a:rPr lang="ko-KR" altLang="en-US" dirty="0"/>
              <a:t>프로필 화면으로</a:t>
            </a:r>
            <a:endParaRPr lang="en-US" altLang="ko-KR" dirty="0"/>
          </a:p>
          <a:p>
            <a:r>
              <a:rPr lang="ko-KR" altLang="en-US" dirty="0"/>
              <a:t>전환할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5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칵테일 정보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다음과 같이 </a:t>
            </a:r>
            <a:r>
              <a:rPr lang="en-US" altLang="ko-KR" dirty="0"/>
              <a:t>4</a:t>
            </a:r>
            <a:r>
              <a:rPr lang="ko-KR" altLang="en-US" dirty="0"/>
              <a:t>개의 버튼이 존재하는데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각각 칵테일 재료</a:t>
            </a:r>
            <a:r>
              <a:rPr lang="en-US" altLang="ko-KR" dirty="0"/>
              <a:t>, </a:t>
            </a:r>
            <a:r>
              <a:rPr lang="ko-KR" altLang="en-US" dirty="0"/>
              <a:t>레시피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기본상식에 대한 리스트를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칵테일 레시피를 </a:t>
            </a:r>
            <a:r>
              <a:rPr lang="ko-KR" altLang="en-US" dirty="0" err="1"/>
              <a:t>예로들면</a:t>
            </a:r>
            <a:r>
              <a:rPr lang="en-US" altLang="ko-KR" dirty="0"/>
              <a:t>, </a:t>
            </a:r>
            <a:r>
              <a:rPr lang="ko-KR" altLang="en-US" dirty="0"/>
              <a:t>다음과 같이 표시가 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우측 상단의 정렬 버튼을 사용하여 정렬이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해당하는 레시피를 터치하면</a:t>
            </a:r>
            <a:r>
              <a:rPr lang="en-US" altLang="ko-KR" dirty="0"/>
              <a:t>, </a:t>
            </a:r>
            <a:r>
              <a:rPr lang="ko-KR" altLang="en-US" dirty="0"/>
              <a:t>레시피 상세 정보 화면으로 전환되며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레시피 정보를 확인 가능합니다</a:t>
            </a:r>
            <a:r>
              <a:rPr lang="en-US" altLang="ko-KR" dirty="0"/>
              <a:t>. </a:t>
            </a:r>
            <a:r>
              <a:rPr lang="ko-KR" altLang="en-US" dirty="0"/>
              <a:t>또한 우측 상단의 즐겨찾기 버튼을 통해</a:t>
            </a:r>
            <a:endParaRPr lang="en-US" altLang="ko-KR" dirty="0"/>
          </a:p>
          <a:p>
            <a:r>
              <a:rPr lang="ko-KR" altLang="en-US" dirty="0" err="1"/>
              <a:t>즐겨찾기가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즐겨찾기한</a:t>
            </a:r>
            <a:r>
              <a:rPr lang="ko-KR" altLang="en-US" dirty="0"/>
              <a:t> 레시피는 프로필 화면에서 확인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642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My</a:t>
            </a:r>
            <a:r>
              <a:rPr lang="ko-KR" altLang="en-US" dirty="0"/>
              <a:t>레시피 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+ </a:t>
            </a:r>
            <a:r>
              <a:rPr lang="ko-KR" altLang="en-US" dirty="0"/>
              <a:t>버튼을 눌러 다음과 같이 사진과</a:t>
            </a:r>
            <a:r>
              <a:rPr lang="en-US" altLang="ko-KR" dirty="0"/>
              <a:t> </a:t>
            </a:r>
            <a:r>
              <a:rPr lang="ko-KR" altLang="en-US" dirty="0"/>
              <a:t>정보를 입력하고</a:t>
            </a:r>
            <a:r>
              <a:rPr lang="en-US" altLang="ko-KR" dirty="0"/>
              <a:t>, </a:t>
            </a:r>
            <a:r>
              <a:rPr lang="ko-KR" altLang="en-US" dirty="0"/>
              <a:t>우측 상단의 </a:t>
            </a:r>
            <a:r>
              <a:rPr lang="en-US" altLang="ko-KR" dirty="0"/>
              <a:t>+ </a:t>
            </a:r>
            <a:r>
              <a:rPr lang="ko-KR" altLang="en-US" dirty="0"/>
              <a:t>버튼을 누르면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같이 나만의 레시피가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생성된 레시피는 터치해 확인이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같이 버튼을 통해 공유</a:t>
            </a:r>
            <a:r>
              <a:rPr lang="en-US" altLang="ko-KR" dirty="0"/>
              <a:t>, </a:t>
            </a:r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삭제가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공유 시에는 커뮤니티의 레시피 공유 게시판에 자동으로</a:t>
            </a:r>
            <a:r>
              <a:rPr lang="en-US" altLang="ko-KR" dirty="0"/>
              <a:t> </a:t>
            </a:r>
            <a:r>
              <a:rPr lang="ko-KR" altLang="en-US" dirty="0"/>
              <a:t>공유가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677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커뮤니티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화면에는 다음과 같이 각 게시판과 최근 게시된 </a:t>
            </a:r>
            <a:r>
              <a:rPr lang="en-US" altLang="ko-KR" dirty="0"/>
              <a:t>4</a:t>
            </a:r>
            <a:r>
              <a:rPr lang="ko-KR" altLang="en-US" dirty="0"/>
              <a:t>개의 게시글이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더보기</a:t>
            </a:r>
            <a:r>
              <a:rPr lang="ko-KR" altLang="en-US" dirty="0"/>
              <a:t> 버튼을 누르면</a:t>
            </a:r>
            <a:r>
              <a:rPr lang="en-US" altLang="ko-KR" dirty="0"/>
              <a:t>, </a:t>
            </a:r>
            <a:r>
              <a:rPr lang="ko-KR" altLang="en-US" dirty="0"/>
              <a:t>게시판 목록으로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게시글을 터치하면</a:t>
            </a:r>
            <a:r>
              <a:rPr lang="en-US" altLang="ko-KR" dirty="0"/>
              <a:t>, </a:t>
            </a:r>
            <a:r>
              <a:rPr lang="ko-KR" altLang="en-US" dirty="0"/>
              <a:t>다음과 같이 게시글 화면으로 전환되는데</a:t>
            </a:r>
            <a:r>
              <a:rPr lang="en-US" altLang="ko-KR" dirty="0"/>
              <a:t>, </a:t>
            </a:r>
            <a:r>
              <a:rPr lang="ko-KR" altLang="en-US" dirty="0"/>
              <a:t>이는 첫 화면을 통해서도 접근이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현재 레시피 공유 게시판에서는 나만의 레시피 공유 기능으로만 글 작성이 가능하지만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질문 또는 자유 게시판의 경우 글 작성이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본인의 게시글인 경우 우측 상단의 버튼을 눌러 삭제 또는 수정이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사용자는 </a:t>
            </a:r>
            <a:r>
              <a:rPr lang="ko-KR" altLang="en-US" dirty="0" err="1"/>
              <a:t>게시글에</a:t>
            </a:r>
            <a:r>
              <a:rPr lang="ko-KR" altLang="en-US" dirty="0"/>
              <a:t> 추천 및 </a:t>
            </a:r>
            <a:r>
              <a:rPr lang="ko-KR" altLang="en-US" dirty="0" err="1"/>
              <a:t>즐겨찾기를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추천은 게시글 목록에 표시되며</a:t>
            </a:r>
            <a:r>
              <a:rPr lang="en-US" altLang="ko-KR" dirty="0"/>
              <a:t>, </a:t>
            </a:r>
            <a:r>
              <a:rPr lang="ko-KR" altLang="en-US" dirty="0" err="1"/>
              <a:t>즐겨찾기는</a:t>
            </a:r>
            <a:r>
              <a:rPr lang="ko-KR" altLang="en-US" dirty="0"/>
              <a:t> 프로필 화면에서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하단에는 댓글을 작성하는 공간이 있으며</a:t>
            </a:r>
            <a:r>
              <a:rPr lang="en-US" altLang="ko-KR" dirty="0"/>
              <a:t>, </a:t>
            </a:r>
            <a:r>
              <a:rPr lang="ko-KR" altLang="en-US" dirty="0"/>
              <a:t>댓글 작성 시 다음과 같이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또한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16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프로필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프로필 사진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가입일자 등을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프로필 사진 및 닉네임 변경이 바로 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로그아웃 버튼을 통해 로그아웃이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계정 설정 버튼을 누르면</a:t>
            </a:r>
            <a:r>
              <a:rPr lang="en-US" altLang="ko-KR" dirty="0"/>
              <a:t>, </a:t>
            </a:r>
            <a:r>
              <a:rPr lang="ko-KR" altLang="en-US" dirty="0"/>
              <a:t>비밀번호 입력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계정 정보 변경 화면이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비밀번호의 변경과 계정 탈퇴가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게시글 작성 내역</a:t>
            </a:r>
            <a:r>
              <a:rPr lang="en-US" altLang="ko-KR" dirty="0"/>
              <a:t>, </a:t>
            </a:r>
            <a:r>
              <a:rPr lang="ko-KR" altLang="en-US" dirty="0"/>
              <a:t>즐겨찾기 버튼을 터치하면</a:t>
            </a:r>
            <a:endParaRPr lang="en-US" altLang="ko-KR" dirty="0"/>
          </a:p>
          <a:p>
            <a:r>
              <a:rPr lang="ko-KR" altLang="en-US" dirty="0"/>
              <a:t>다음과 같이 자신의 작성 게시글 및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앱 사용법에 대한 설명을 마무리하고</a:t>
            </a:r>
            <a:r>
              <a:rPr lang="en-US" altLang="ko-KR" dirty="0"/>
              <a:t>, 5</a:t>
            </a:r>
            <a:r>
              <a:rPr lang="ko-KR" altLang="en-US" dirty="0" err="1"/>
              <a:t>분동안</a:t>
            </a:r>
            <a:r>
              <a:rPr lang="en-US" altLang="ko-KR" dirty="0"/>
              <a:t> </a:t>
            </a:r>
            <a:r>
              <a:rPr lang="ko-KR" altLang="en-US" dirty="0"/>
              <a:t>프로젝트 시연을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55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12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36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8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7</a:t>
            </a:r>
            <a:r>
              <a:rPr lang="ko-KR" altLang="en-US" dirty="0"/>
              <a:t>조 방구석 낭만의 발표를 맡은 팀장 김병대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2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주안점을 두고 프로젝트를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칵테일에 대한 충분한 정보를 제공하여야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사용자가 별도의 설명 없이도 앱 사용이 가능하여야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커뮤니티 기능을 통해 사용자간 소통이 가능하여야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4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제안한 기능들에 대한 설명을 진행하도록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주안점을 두고 프로젝트를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칵테일에 대한 충분한 정보를 제공하여야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사용자가 별도의 설명 없이도 앱 사용이 가능하여야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커뮤니티 기능을 통해 사용자간 소통이 가능하여야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54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12 / 13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최종보고서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27" y="7501841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및 구현 계획표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28B8D-EDE7-4890-B13F-F97677C91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58" b="46145"/>
          <a:stretch/>
        </p:blipFill>
        <p:spPr>
          <a:xfrm>
            <a:off x="998081" y="2850150"/>
            <a:ext cx="7315200" cy="51571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A077B4-36DE-4C08-98EF-6F8DAE865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554295"/>
            <a:ext cx="7322487" cy="44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B5A8A-37EA-4C38-915B-2CF996AC8F3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51838" y="3238782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6B5D9-864F-458C-8C6B-D3D5A2D658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396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1AB94-1D3B-4888-95F2-C739CB28F4D7}"/>
              </a:ext>
            </a:extLst>
          </p:cNvPr>
          <p:cNvSpPr txBox="1"/>
          <p:nvPr/>
        </p:nvSpPr>
        <p:spPr>
          <a:xfrm>
            <a:off x="3350414" y="8316893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B93DA-149C-4817-B4A0-A01CF561EB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03588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31FC2F-9933-49CD-B669-F2CDFD8B5100}"/>
              </a:ext>
            </a:extLst>
          </p:cNvPr>
          <p:cNvSpPr txBox="1"/>
          <p:nvPr/>
        </p:nvSpPr>
        <p:spPr>
          <a:xfrm>
            <a:off x="8978607" y="8070670"/>
            <a:ext cx="1729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 리스트 제공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C8C0D-2027-4E14-BBFB-048775C129D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4362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101A60-D7B9-47B0-92EA-80A49F08F785}"/>
              </a:ext>
            </a:extLst>
          </p:cNvPr>
          <p:cNvSpPr txBox="1"/>
          <p:nvPr/>
        </p:nvSpPr>
        <p:spPr>
          <a:xfrm>
            <a:off x="12673787" y="8193782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제작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공유</a:t>
            </a:r>
          </a:p>
        </p:txBody>
      </p:sp>
    </p:spTree>
    <p:extLst>
      <p:ext uri="{BB962C8B-B14F-4D97-AF65-F5344CB8AC3E}">
        <p14:creationId xmlns:p14="http://schemas.microsoft.com/office/powerpoint/2010/main" val="97023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69173" y="746732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5919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14669-18CB-4E4A-8754-AC4DC96A82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8D6516-DE68-4AA3-A522-EBABE9EFF5A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81EC29-31A7-4D0F-AB45-1A4A7FFEE097}"/>
              </a:ext>
            </a:extLst>
          </p:cNvPr>
          <p:cNvSpPr txBox="1"/>
          <p:nvPr/>
        </p:nvSpPr>
        <p:spPr>
          <a:xfrm>
            <a:off x="4717515" y="7876282"/>
            <a:ext cx="2268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4ECE2C-E3FF-4EA6-A1DA-48522F0FD25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2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87F20D-CC62-45D6-8B2A-B042F5085207}"/>
              </a:ext>
            </a:extLst>
          </p:cNvPr>
          <p:cNvSpPr txBox="1"/>
          <p:nvPr/>
        </p:nvSpPr>
        <p:spPr>
          <a:xfrm>
            <a:off x="10927401" y="7999392"/>
            <a:ext cx="2603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표시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작성 게시글 내역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즐겨찾기한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레시피 조회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4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및 회원가입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FE86-E85F-4BF6-A95E-112987BC9B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9035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9CE78-DFB6-4D67-8815-F90C28435C49}"/>
              </a:ext>
            </a:extLst>
          </p:cNvPr>
          <p:cNvSpPr/>
          <p:nvPr/>
        </p:nvSpPr>
        <p:spPr>
          <a:xfrm>
            <a:off x="1897704" y="5287504"/>
            <a:ext cx="1819015" cy="11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98171B-71B4-49E8-A34D-5884E0D42B49}"/>
              </a:ext>
            </a:extLst>
          </p:cNvPr>
          <p:cNvSpPr/>
          <p:nvPr/>
        </p:nvSpPr>
        <p:spPr>
          <a:xfrm>
            <a:off x="1653457" y="5246473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C8C84-A849-441E-93FB-D10EC9141CAE}"/>
              </a:ext>
            </a:extLst>
          </p:cNvPr>
          <p:cNvSpPr/>
          <p:nvPr/>
        </p:nvSpPr>
        <p:spPr>
          <a:xfrm>
            <a:off x="3032722" y="6505177"/>
            <a:ext cx="683997" cy="30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DADD35-02DD-42ED-B31E-06E3BF1771DA}"/>
              </a:ext>
            </a:extLst>
          </p:cNvPr>
          <p:cNvSpPr/>
          <p:nvPr/>
        </p:nvSpPr>
        <p:spPr>
          <a:xfrm>
            <a:off x="2807732" y="6493768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E02AE-095A-4AF9-B280-6AE3C565D2A5}"/>
              </a:ext>
            </a:extLst>
          </p:cNvPr>
          <p:cNvSpPr/>
          <p:nvPr/>
        </p:nvSpPr>
        <p:spPr>
          <a:xfrm>
            <a:off x="1915289" y="6493768"/>
            <a:ext cx="683997" cy="3063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697DB6-CF1F-4C03-BAAC-2F434F3C7966}"/>
              </a:ext>
            </a:extLst>
          </p:cNvPr>
          <p:cNvCxnSpPr>
            <a:stCxn id="22" idx="2"/>
            <a:endCxn id="7" idx="2"/>
          </p:cNvCxnSpPr>
          <p:nvPr/>
        </p:nvCxnSpPr>
        <p:spPr>
          <a:xfrm rot="16200000" flipH="1">
            <a:off x="4205578" y="4851805"/>
            <a:ext cx="1058535" cy="4955114"/>
          </a:xfrm>
          <a:prstGeom prst="bentConnector3">
            <a:avLst>
              <a:gd name="adj1" fmla="val 1822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그룹 999">
            <a:extLst>
              <a:ext uri="{FF2B5EF4-FFF2-40B4-BE49-F238E27FC236}">
                <a16:creationId xmlns:a16="http://schemas.microsoft.com/office/drawing/2014/main" id="{81829DBB-4BB2-4D1B-91CC-3E6C7CF8BC7C}"/>
              </a:ext>
            </a:extLst>
          </p:cNvPr>
          <p:cNvGrpSpPr/>
          <p:nvPr/>
        </p:nvGrpSpPr>
        <p:grpSpPr>
          <a:xfrm>
            <a:off x="5772402" y="3150748"/>
            <a:ext cx="4591302" cy="4707882"/>
            <a:chOff x="4837436" y="3235344"/>
            <a:chExt cx="4591302" cy="47078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8F7F2-E340-4B66-A2F5-210763F59EA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436" y="3263226"/>
              <a:ext cx="28800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DE83A4-657D-43AE-91EB-5F89BC955B35}"/>
                </a:ext>
              </a:extLst>
            </p:cNvPr>
            <p:cNvSpPr/>
            <p:nvPr/>
          </p:nvSpPr>
          <p:spPr>
            <a:xfrm>
              <a:off x="5096337" y="4914900"/>
              <a:ext cx="2362200" cy="2531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799594B-DB2B-4E5A-9BDE-D9C99E94DB16}"/>
                </a:ext>
              </a:extLst>
            </p:cNvPr>
            <p:cNvSpPr/>
            <p:nvPr/>
          </p:nvSpPr>
          <p:spPr>
            <a:xfrm>
              <a:off x="4870666" y="483261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0D07FB-1D50-4DB8-8674-05B0E36B6F23}"/>
                </a:ext>
              </a:extLst>
            </p:cNvPr>
            <p:cNvSpPr/>
            <p:nvPr/>
          </p:nvSpPr>
          <p:spPr>
            <a:xfrm>
              <a:off x="7406965" y="3311475"/>
              <a:ext cx="262858" cy="281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97FDC56-52B1-43A3-85C6-D0430CF23249}"/>
                </a:ext>
              </a:extLst>
            </p:cNvPr>
            <p:cNvSpPr/>
            <p:nvPr/>
          </p:nvSpPr>
          <p:spPr>
            <a:xfrm>
              <a:off x="7185974" y="323534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0529B3-0D97-4DBC-94C4-3C899B153554}"/>
                </a:ext>
              </a:extLst>
            </p:cNvPr>
            <p:cNvSpPr/>
            <p:nvPr/>
          </p:nvSpPr>
          <p:spPr>
            <a:xfrm>
              <a:off x="5773767" y="3726087"/>
              <a:ext cx="993380" cy="106439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2" name="직선 화살표 연결선 991">
              <a:extLst>
                <a:ext uri="{FF2B5EF4-FFF2-40B4-BE49-F238E27FC236}">
                  <a16:creationId xmlns:a16="http://schemas.microsoft.com/office/drawing/2014/main" id="{2A447172-FF91-49A8-8FB6-57C4ECAD9C43}"/>
                </a:ext>
              </a:extLst>
            </p:cNvPr>
            <p:cNvCxnSpPr>
              <a:cxnSpLocks/>
              <a:stCxn id="31" idx="3"/>
              <a:endCxn id="994" idx="1"/>
            </p:cNvCxnSpPr>
            <p:nvPr/>
          </p:nvCxnSpPr>
          <p:spPr>
            <a:xfrm>
              <a:off x="6767147" y="4258284"/>
              <a:ext cx="140131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C5A128E8-7DAC-4323-B9D4-1A83CC05C197}"/>
                </a:ext>
              </a:extLst>
            </p:cNvPr>
            <p:cNvSpPr txBox="1"/>
            <p:nvPr/>
          </p:nvSpPr>
          <p:spPr>
            <a:xfrm>
              <a:off x="8168457" y="3965896"/>
              <a:ext cx="12602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프로필 사진</a:t>
              </a:r>
              <a:endPara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설정 가능</a:t>
              </a:r>
            </a:p>
          </p:txBody>
        </p:sp>
      </p:grpSp>
      <p:pic>
        <p:nvPicPr>
          <p:cNvPr id="998" name="그림 997">
            <a:extLst>
              <a:ext uri="{FF2B5EF4-FFF2-40B4-BE49-F238E27FC236}">
                <a16:creationId xmlns:a16="http://schemas.microsoft.com/office/drawing/2014/main" id="{45B4E5F1-7C38-4275-8144-781EDF3DC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868" y="3842897"/>
            <a:ext cx="3991532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6CE23C62-80B0-4B3E-8ACD-080374F00AAB}"/>
              </a:ext>
            </a:extLst>
          </p:cNvPr>
          <p:cNvSpPr txBox="1"/>
          <p:nvPr/>
        </p:nvSpPr>
        <p:spPr>
          <a:xfrm>
            <a:off x="12093232" y="6546037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후 첫 로그인 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인증이 필요합니다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3159566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611CB4-A22A-4CF5-96B7-D248A8746863}"/>
              </a:ext>
            </a:extLst>
          </p:cNvPr>
          <p:cNvSpPr/>
          <p:nvPr/>
        </p:nvSpPr>
        <p:spPr>
          <a:xfrm>
            <a:off x="6849696" y="7265236"/>
            <a:ext cx="3026979" cy="65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A337B-8824-4044-AB1B-F9580A8F1471}"/>
              </a:ext>
            </a:extLst>
          </p:cNvPr>
          <p:cNvSpPr txBox="1"/>
          <p:nvPr/>
        </p:nvSpPr>
        <p:spPr>
          <a:xfrm>
            <a:off x="10480415" y="7179336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하단 네비게이션을 통해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My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화면으로 전환할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AEC2E2-4B7E-4734-B9ED-8C24DA82792B}"/>
              </a:ext>
            </a:extLst>
          </p:cNvPr>
          <p:cNvCxnSpPr>
            <a:stCxn id="32" idx="3"/>
            <a:endCxn id="14" idx="1"/>
          </p:cNvCxnSpPr>
          <p:nvPr/>
        </p:nvCxnSpPr>
        <p:spPr>
          <a:xfrm>
            <a:off x="9876675" y="7594835"/>
            <a:ext cx="6037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6">
            <a:extLst>
              <a:ext uri="{FF2B5EF4-FFF2-40B4-BE49-F238E27FC236}">
                <a16:creationId xmlns:a16="http://schemas.microsoft.com/office/drawing/2014/main" id="{6021334A-9867-4E4D-BF24-2ADEFFDC946E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24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4783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8" y="340450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93EB-9EAA-4F25-939C-EEDD170E858C}"/>
              </a:ext>
            </a:extLst>
          </p:cNvPr>
          <p:cNvSpPr/>
          <p:nvPr/>
        </p:nvSpPr>
        <p:spPr>
          <a:xfrm>
            <a:off x="1377966" y="4238342"/>
            <a:ext cx="3200400" cy="2970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9182B-6BE2-478E-9AC1-CC6154EBB25F}"/>
              </a:ext>
            </a:extLst>
          </p:cNvPr>
          <p:cNvSpPr/>
          <p:nvPr/>
        </p:nvSpPr>
        <p:spPr>
          <a:xfrm>
            <a:off x="16153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E0C42D-5AEE-4A89-BA46-C8E02828B864}"/>
              </a:ext>
            </a:extLst>
          </p:cNvPr>
          <p:cNvSpPr/>
          <p:nvPr/>
        </p:nvSpPr>
        <p:spPr>
          <a:xfrm>
            <a:off x="30172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E3533D-E80E-488D-AA49-DD0F92607F70}"/>
              </a:ext>
            </a:extLst>
          </p:cNvPr>
          <p:cNvSpPr/>
          <p:nvPr/>
        </p:nvSpPr>
        <p:spPr>
          <a:xfrm>
            <a:off x="30172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BE1CA27-8092-45DD-A269-5499E8269C82}"/>
              </a:ext>
            </a:extLst>
          </p:cNvPr>
          <p:cNvSpPr/>
          <p:nvPr/>
        </p:nvSpPr>
        <p:spPr>
          <a:xfrm>
            <a:off x="16153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4000DF-5D97-496F-B35B-34F0AD97CAC4}"/>
              </a:ext>
            </a:extLst>
          </p:cNvPr>
          <p:cNvSpPr/>
          <p:nvPr/>
        </p:nvSpPr>
        <p:spPr>
          <a:xfrm>
            <a:off x="5120782" y="4258733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A34F6A-A9FC-4311-A014-5184E20A5220}"/>
              </a:ext>
            </a:extLst>
          </p:cNvPr>
          <p:cNvSpPr/>
          <p:nvPr/>
        </p:nvSpPr>
        <p:spPr>
          <a:xfrm>
            <a:off x="5120558" y="505336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02C194-03C5-4883-A95D-25DFBE721E27}"/>
              </a:ext>
            </a:extLst>
          </p:cNvPr>
          <p:cNvSpPr/>
          <p:nvPr/>
        </p:nvSpPr>
        <p:spPr>
          <a:xfrm>
            <a:off x="5120558" y="584355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785FF8-A5CE-42B1-B5D9-7519830842EC}"/>
              </a:ext>
            </a:extLst>
          </p:cNvPr>
          <p:cNvSpPr/>
          <p:nvPr/>
        </p:nvSpPr>
        <p:spPr>
          <a:xfrm>
            <a:off x="5120558" y="671887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9B07-76CF-4BE2-9319-E3F86AD2DB43}"/>
              </a:ext>
            </a:extLst>
          </p:cNvPr>
          <p:cNvSpPr txBox="1"/>
          <p:nvPr/>
        </p:nvSpPr>
        <p:spPr>
          <a:xfrm>
            <a:off x="5285354" y="4176188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정보를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AD6158-9F8E-4077-AE08-49E30A28994C}"/>
              </a:ext>
            </a:extLst>
          </p:cNvPr>
          <p:cNvSpPr txBox="1"/>
          <p:nvPr/>
        </p:nvSpPr>
        <p:spPr>
          <a:xfrm>
            <a:off x="5285354" y="4966377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일반적으로 알려진 칵테일 레시피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AE5F2-4A83-4A10-B615-35B7ABE4D207}"/>
              </a:ext>
            </a:extLst>
          </p:cNvPr>
          <p:cNvSpPr txBox="1"/>
          <p:nvPr/>
        </p:nvSpPr>
        <p:spPr>
          <a:xfrm>
            <a:off x="5285354" y="5756566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제조에 사용되는 장비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0F8576-FB52-4551-8842-1B3530AEFB37}"/>
              </a:ext>
            </a:extLst>
          </p:cNvPr>
          <p:cNvSpPr txBox="1"/>
          <p:nvPr/>
        </p:nvSpPr>
        <p:spPr>
          <a:xfrm>
            <a:off x="5285354" y="6633746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베이스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조주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기법을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8A5412-4A0F-48A1-952D-5BC7BF0100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63" y="340264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6F0CC41-3F1F-4983-9FF6-85D793CB112C}"/>
              </a:ext>
            </a:extLst>
          </p:cNvPr>
          <p:cNvCxnSpPr>
            <a:stCxn id="19" idx="0"/>
            <a:endCxn id="34" idx="0"/>
          </p:cNvCxnSpPr>
          <p:nvPr/>
        </p:nvCxnSpPr>
        <p:spPr>
          <a:xfrm rot="5400000" flipH="1" flipV="1">
            <a:off x="6220504" y="281680"/>
            <a:ext cx="1147598" cy="7389519"/>
          </a:xfrm>
          <a:prstGeom prst="bentConnector3">
            <a:avLst>
              <a:gd name="adj1" fmla="val 11992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3B6CCB-73BA-4C06-99D4-8B2F6B232ECF}"/>
              </a:ext>
            </a:extLst>
          </p:cNvPr>
          <p:cNvSpPr/>
          <p:nvPr/>
        </p:nvSpPr>
        <p:spPr>
          <a:xfrm>
            <a:off x="9064179" y="3831059"/>
            <a:ext cx="2831813" cy="7673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848EC11-8C87-488C-BD5C-A65A967119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338339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351027-D1C8-46CB-BF5C-9B6D19A07090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1895992" y="4214718"/>
            <a:ext cx="52460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778C085-7144-4233-92E1-82F2128A6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166" y="1284170"/>
            <a:ext cx="1603445" cy="168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91C355-F535-4E05-BA22-626A33563A00}"/>
              </a:ext>
            </a:extLst>
          </p:cNvPr>
          <p:cNvSpPr/>
          <p:nvPr/>
        </p:nvSpPr>
        <p:spPr>
          <a:xfrm>
            <a:off x="11523785" y="3410160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8AF507-0B88-4880-BBFB-96481337C333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V="1">
            <a:off x="11709889" y="2967176"/>
            <a:ext cx="0" cy="442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E9DD07-A493-4132-812F-273203A304B1}"/>
              </a:ext>
            </a:extLst>
          </p:cNvPr>
          <p:cNvSpPr txBox="1"/>
          <p:nvPr/>
        </p:nvSpPr>
        <p:spPr>
          <a:xfrm>
            <a:off x="12664657" y="1738183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도수 및 이름순으로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목록 정렬이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F3F36E-D09D-44F1-B3BE-B258FA23919C}"/>
              </a:ext>
            </a:extLst>
          </p:cNvPr>
          <p:cNvSpPr/>
          <p:nvPr/>
        </p:nvSpPr>
        <p:spPr>
          <a:xfrm>
            <a:off x="14935200" y="3395506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21088BC-4FF8-4C95-B8F7-45742B7878D0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15307408" y="3589564"/>
            <a:ext cx="2373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26EC44-23E8-4B85-BD46-285F9CFAD408}"/>
              </a:ext>
            </a:extLst>
          </p:cNvPr>
          <p:cNvSpPr txBox="1"/>
          <p:nvPr/>
        </p:nvSpPr>
        <p:spPr>
          <a:xfrm>
            <a:off x="15544800" y="3297176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6A63EB99-DF83-41E0-B099-0BC59D16716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3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4170730" cy="5548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D539D3-D190-4B7C-9A74-07D8E9BC38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E462BB-AC60-4C96-9F6C-BFB73A68657F}"/>
              </a:ext>
            </a:extLst>
          </p:cNvPr>
          <p:cNvSpPr/>
          <p:nvPr/>
        </p:nvSpPr>
        <p:spPr>
          <a:xfrm>
            <a:off x="1528428" y="3688556"/>
            <a:ext cx="1197188" cy="11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33C4EA-33C9-4828-A69E-DCFDA7CCF313}"/>
              </a:ext>
            </a:extLst>
          </p:cNvPr>
          <p:cNvSpPr/>
          <p:nvPr/>
        </p:nvSpPr>
        <p:spPr>
          <a:xfrm>
            <a:off x="1527436" y="4858384"/>
            <a:ext cx="1197188" cy="26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32A9B5-49F7-443A-B365-EA5D3F580506}"/>
              </a:ext>
            </a:extLst>
          </p:cNvPr>
          <p:cNvSpPr/>
          <p:nvPr/>
        </p:nvSpPr>
        <p:spPr>
          <a:xfrm>
            <a:off x="2885374" y="3688556"/>
            <a:ext cx="1167880" cy="14331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65D028-56D2-48C0-B7A4-3A8F0DE44219}"/>
              </a:ext>
            </a:extLst>
          </p:cNvPr>
          <p:cNvCxnSpPr>
            <a:cxnSpLocks/>
            <a:stCxn id="32" idx="2"/>
            <a:endCxn id="20" idx="0"/>
          </p:cNvCxnSpPr>
          <p:nvPr/>
        </p:nvCxnSpPr>
        <p:spPr>
          <a:xfrm>
            <a:off x="2126030" y="5121703"/>
            <a:ext cx="0" cy="4400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EDA2EC-8E2D-4B4C-81D8-DF0B25C4F83E}"/>
              </a:ext>
            </a:extLst>
          </p:cNvPr>
          <p:cNvSpPr txBox="1"/>
          <p:nvPr/>
        </p:nvSpPr>
        <p:spPr>
          <a:xfrm>
            <a:off x="1192120" y="556178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레시피의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편집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53CD878-C8CB-4287-9F11-3A9A9CDB0221}"/>
              </a:ext>
            </a:extLst>
          </p:cNvPr>
          <p:cNvCxnSpPr>
            <a:cxnSpLocks/>
            <a:stCxn id="29" idx="0"/>
            <a:endCxn id="50" idx="0"/>
          </p:cNvCxnSpPr>
          <p:nvPr/>
        </p:nvCxnSpPr>
        <p:spPr>
          <a:xfrm rot="5400000" flipH="1" flipV="1">
            <a:off x="7159183" y="-1946061"/>
            <a:ext cx="602456" cy="10666778"/>
          </a:xfrm>
          <a:prstGeom prst="bentConnector3">
            <a:avLst>
              <a:gd name="adj1" fmla="val 2021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89EE5B40-0BAF-441D-AA0A-78B6B099BEE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6B988C-72F0-4AC9-A89C-5CA736789140}"/>
              </a:ext>
            </a:extLst>
          </p:cNvPr>
          <p:cNvGrpSpPr/>
          <p:nvPr/>
        </p:nvGrpSpPr>
        <p:grpSpPr>
          <a:xfrm>
            <a:off x="6233780" y="2628900"/>
            <a:ext cx="3062620" cy="6770077"/>
            <a:chOff x="4923744" y="2628900"/>
            <a:chExt cx="3062620" cy="677007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4613ACA-80F4-4613-80AA-1C5BFF1FF674}"/>
                </a:ext>
              </a:extLst>
            </p:cNvPr>
            <p:cNvGrpSpPr/>
            <p:nvPr/>
          </p:nvGrpSpPr>
          <p:grpSpPr>
            <a:xfrm>
              <a:off x="5102470" y="2648972"/>
              <a:ext cx="2880000" cy="6732420"/>
              <a:chOff x="5181600" y="2525880"/>
              <a:chExt cx="2880000" cy="673242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8F32701-2B74-437C-8B98-57092BDFDD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1600" y="2525880"/>
                <a:ext cx="28800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8F3E0B4-2EC3-4A21-BB66-F053D0B2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7145947"/>
                <a:ext cx="2880000" cy="21123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969A1F-A65E-4BBE-8B0F-F36959D6E955}"/>
                </a:ext>
              </a:extLst>
            </p:cNvPr>
            <p:cNvSpPr/>
            <p:nvPr/>
          </p:nvSpPr>
          <p:spPr>
            <a:xfrm>
              <a:off x="5147927" y="5230141"/>
              <a:ext cx="2765149" cy="41688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4E66635-853A-40BE-8A70-3D47AF17257E}"/>
                </a:ext>
              </a:extLst>
            </p:cNvPr>
            <p:cNvSpPr/>
            <p:nvPr/>
          </p:nvSpPr>
          <p:spPr>
            <a:xfrm>
              <a:off x="4923744" y="5125515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AB5ABCF-83D8-41D8-9AAD-AE3809083EF2}"/>
                </a:ext>
              </a:extLst>
            </p:cNvPr>
            <p:cNvSpPr/>
            <p:nvPr/>
          </p:nvSpPr>
          <p:spPr>
            <a:xfrm>
              <a:off x="5460548" y="3222756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359392-ED9A-4542-B629-D3CFB31F93BF}"/>
                </a:ext>
              </a:extLst>
            </p:cNvPr>
            <p:cNvSpPr/>
            <p:nvPr/>
          </p:nvSpPr>
          <p:spPr>
            <a:xfrm>
              <a:off x="5703370" y="3282460"/>
              <a:ext cx="1638206" cy="17045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6FE83CA-00C8-408F-A47E-060EEB49F839}"/>
                </a:ext>
              </a:extLst>
            </p:cNvPr>
            <p:cNvSpPr/>
            <p:nvPr/>
          </p:nvSpPr>
          <p:spPr>
            <a:xfrm>
              <a:off x="7455428" y="2628900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3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191AA65-A781-4D61-B94F-9789803DDD24}"/>
                </a:ext>
              </a:extLst>
            </p:cNvPr>
            <p:cNvSpPr/>
            <p:nvPr/>
          </p:nvSpPr>
          <p:spPr>
            <a:xfrm>
              <a:off x="7644188" y="2662124"/>
              <a:ext cx="342176" cy="356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A14D3-7C5B-4ACA-BB84-B5329CF5C8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053254" y="4405130"/>
            <a:ext cx="231925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6">
            <a:extLst>
              <a:ext uri="{FF2B5EF4-FFF2-40B4-BE49-F238E27FC236}">
                <a16:creationId xmlns:a16="http://schemas.microsoft.com/office/drawing/2014/main" id="{523D6653-4287-4671-8C12-C267042A2F1C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74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469F3-0730-4EE7-9B6C-2B30C75493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DFB4A-B38A-4587-8535-A411DCF380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5CDF0-4762-4298-8629-157869CCA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174" y="2883652"/>
            <a:ext cx="2880000" cy="54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D14E0-CCF3-4FA4-9D28-5A70501B8D46}"/>
              </a:ext>
            </a:extLst>
          </p:cNvPr>
          <p:cNvSpPr/>
          <p:nvPr/>
        </p:nvSpPr>
        <p:spPr>
          <a:xfrm>
            <a:off x="1524000" y="4610100"/>
            <a:ext cx="256442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9D8E1-0453-4763-9DF7-7A17BF8C0C1B}"/>
              </a:ext>
            </a:extLst>
          </p:cNvPr>
          <p:cNvSpPr/>
          <p:nvPr/>
        </p:nvSpPr>
        <p:spPr>
          <a:xfrm>
            <a:off x="3581400" y="3789195"/>
            <a:ext cx="369820" cy="20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5A44A1-36D9-4F3D-9703-B9156E2EF4E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951220" y="3890885"/>
            <a:ext cx="145898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E74813C-FAFE-4926-9CE3-C6F1FAF52EEE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5400000" flipH="1" flipV="1">
            <a:off x="5951469" y="-261605"/>
            <a:ext cx="1726448" cy="8016962"/>
          </a:xfrm>
          <a:prstGeom prst="bentConnector3">
            <a:avLst>
              <a:gd name="adj1" fmla="val 113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5CC6A-AC29-4DE3-9556-78D68471D94F}"/>
              </a:ext>
            </a:extLst>
          </p:cNvPr>
          <p:cNvSpPr/>
          <p:nvPr/>
        </p:nvSpPr>
        <p:spPr>
          <a:xfrm>
            <a:off x="5410201" y="4467071"/>
            <a:ext cx="2872154" cy="4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4F1961C-2B8F-4750-A752-E70A43AACD8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282355" y="4669005"/>
            <a:ext cx="11008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2031085-72A7-401A-923B-695A1061C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8200" y="6907685"/>
            <a:ext cx="2880000" cy="146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0676F3-6C5B-4BD9-B574-0D11E9384FDC}"/>
              </a:ext>
            </a:extLst>
          </p:cNvPr>
          <p:cNvSpPr/>
          <p:nvPr/>
        </p:nvSpPr>
        <p:spPr>
          <a:xfrm>
            <a:off x="10058400" y="7429500"/>
            <a:ext cx="1524000" cy="412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C7A6B2-B227-433B-AE36-262322FA4972}"/>
              </a:ext>
            </a:extLst>
          </p:cNvPr>
          <p:cNvSpPr/>
          <p:nvPr/>
        </p:nvSpPr>
        <p:spPr>
          <a:xfrm>
            <a:off x="9383174" y="7962900"/>
            <a:ext cx="2880000" cy="4648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22872A7-EC92-48F3-8C4C-6B90DFBF421C}"/>
              </a:ext>
            </a:extLst>
          </p:cNvPr>
          <p:cNvCxnSpPr>
            <a:stCxn id="31" idx="2"/>
            <a:endCxn id="28" idx="2"/>
          </p:cNvCxnSpPr>
          <p:nvPr/>
        </p:nvCxnSpPr>
        <p:spPr>
          <a:xfrm rot="5400000" flipH="1" flipV="1">
            <a:off x="12701237" y="6490799"/>
            <a:ext cx="58900" cy="3815026"/>
          </a:xfrm>
          <a:prstGeom prst="bentConnector3">
            <a:avLst>
              <a:gd name="adj1" fmla="val -38811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CC2E9E-B5FA-4B83-A5D0-D57F84031288}"/>
              </a:ext>
            </a:extLst>
          </p:cNvPr>
          <p:cNvSpPr txBox="1"/>
          <p:nvPr/>
        </p:nvSpPr>
        <p:spPr>
          <a:xfrm>
            <a:off x="12263174" y="5523588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 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C72D2F4-C180-41E0-8861-F6946DBC10E2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 flipV="1">
            <a:off x="11582400" y="5815976"/>
            <a:ext cx="680774" cy="181992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D988E6-E722-4DF9-AE80-C18EEDDA9A45}"/>
              </a:ext>
            </a:extLst>
          </p:cNvPr>
          <p:cNvSpPr/>
          <p:nvPr/>
        </p:nvSpPr>
        <p:spPr>
          <a:xfrm>
            <a:off x="15743898" y="69165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3D8DDB-F2CA-4F23-B0CA-900E775C01D7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15907209" y="6516816"/>
            <a:ext cx="1" cy="399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DEC4D9-FD2D-4AC7-94B5-E67ECFFC01E8}"/>
              </a:ext>
            </a:extLst>
          </p:cNvPr>
          <p:cNvSpPr txBox="1"/>
          <p:nvPr/>
        </p:nvSpPr>
        <p:spPr>
          <a:xfrm>
            <a:off x="15277069" y="5932041"/>
            <a:ext cx="12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10750C-5F5A-4777-A3E8-17C3847C2298}"/>
              </a:ext>
            </a:extLst>
          </p:cNvPr>
          <p:cNvSpPr txBox="1"/>
          <p:nvPr/>
        </p:nvSpPr>
        <p:spPr>
          <a:xfrm>
            <a:off x="12205621" y="875398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댓글작성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82C4C1A-2FF0-42C3-97C6-9C9BEC63A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2923885"/>
            <a:ext cx="309407" cy="29703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C38B9-ED2D-49F2-9A4A-DCD9A8A59B26}"/>
              </a:ext>
            </a:extLst>
          </p:cNvPr>
          <p:cNvSpPr/>
          <p:nvPr/>
        </p:nvSpPr>
        <p:spPr>
          <a:xfrm>
            <a:off x="11887200" y="29012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49A0E75-14F2-4B1D-80DE-986CB17F50B7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 flipV="1">
            <a:off x="12213823" y="3069766"/>
            <a:ext cx="37492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20A45C1-B485-46C3-9486-DA33E08D1C2E}"/>
              </a:ext>
            </a:extLst>
          </p:cNvPr>
          <p:cNvSpPr txBox="1"/>
          <p:nvPr/>
        </p:nvSpPr>
        <p:spPr>
          <a:xfrm>
            <a:off x="12588745" y="2654267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본인의 게시글인 경우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 또는 수정이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CB36708-96E8-4672-8A23-9467FB99801A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AEC0-5613-4315-B502-6E5A0727D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845ECA-D705-49A9-915B-700568F25DEF}"/>
              </a:ext>
            </a:extLst>
          </p:cNvPr>
          <p:cNvSpPr/>
          <p:nvPr/>
        </p:nvSpPr>
        <p:spPr>
          <a:xfrm>
            <a:off x="1837593" y="3940089"/>
            <a:ext cx="1192319" cy="12034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3408B8-ECB1-456E-8364-F4CE3C4A0A6B}"/>
              </a:ext>
            </a:extLst>
          </p:cNvPr>
          <p:cNvSpPr/>
          <p:nvPr/>
        </p:nvSpPr>
        <p:spPr>
          <a:xfrm>
            <a:off x="3743305" y="3930162"/>
            <a:ext cx="21909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18D1B1-F5E2-46DE-9508-49ABD2DB7EEF}"/>
              </a:ext>
            </a:extLst>
          </p:cNvPr>
          <p:cNvSpPr/>
          <p:nvPr/>
        </p:nvSpPr>
        <p:spPr>
          <a:xfrm>
            <a:off x="3073872" y="4879731"/>
            <a:ext cx="62425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01F010-C9BD-4854-AA2B-496C659888AD}"/>
              </a:ext>
            </a:extLst>
          </p:cNvPr>
          <p:cNvSpPr/>
          <p:nvPr/>
        </p:nvSpPr>
        <p:spPr>
          <a:xfrm>
            <a:off x="3732018" y="4879731"/>
            <a:ext cx="624255" cy="2227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7520B8-CE41-435B-9414-C5F1B14FF5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5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1CD6F9-2D11-4C2A-8AB2-E76CD9BAD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536" y="6275343"/>
            <a:ext cx="2880000" cy="132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D7C8E7-F8A6-4659-B059-F84983FDB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358" y="3344987"/>
            <a:ext cx="2880000" cy="2948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A4665E-3B1E-4ABD-8370-941A40A77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8536" y="3344987"/>
            <a:ext cx="2880000" cy="2598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237D1E-DE46-42D6-949A-E28FAF75D2C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356273" y="4991100"/>
            <a:ext cx="106952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34B685-2BE2-4002-A4BF-86B7194510E8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>
          <a:xfrm rot="10800000" flipV="1">
            <a:off x="916391" y="4541795"/>
            <a:ext cx="921202" cy="56067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27877B-7FA8-4445-8F9E-BB326A7E8B26}"/>
              </a:ext>
            </a:extLst>
          </p:cNvPr>
          <p:cNvSpPr txBox="1"/>
          <p:nvPr/>
        </p:nvSpPr>
        <p:spPr>
          <a:xfrm>
            <a:off x="152400" y="5102469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 및 변경이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67D6AC-1FC7-4F60-B6CA-7A87CC1EF817}"/>
              </a:ext>
            </a:extLst>
          </p:cNvPr>
          <p:cNvCxnSpPr>
            <a:cxnSpLocks/>
            <a:stCxn id="39" idx="0"/>
            <a:endCxn id="57" idx="2"/>
          </p:cNvCxnSpPr>
          <p:nvPr/>
        </p:nvCxnSpPr>
        <p:spPr>
          <a:xfrm flipH="1" flipV="1">
            <a:off x="3852852" y="3192250"/>
            <a:ext cx="1" cy="7379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64FDC6-C5EA-4270-B58F-8ADC38F92126}"/>
              </a:ext>
            </a:extLst>
          </p:cNvPr>
          <p:cNvSpPr txBox="1"/>
          <p:nvPr/>
        </p:nvSpPr>
        <p:spPr>
          <a:xfrm>
            <a:off x="3222711" y="2853696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277E2B5-945C-4EB4-958F-3AC0DB41A4F9}"/>
              </a:ext>
            </a:extLst>
          </p:cNvPr>
          <p:cNvCxnSpPr>
            <a:cxnSpLocks/>
            <a:stCxn id="40" idx="0"/>
            <a:endCxn id="49" idx="2"/>
          </p:cNvCxnSpPr>
          <p:nvPr/>
        </p:nvCxnSpPr>
        <p:spPr>
          <a:xfrm rot="5400000" flipH="1" flipV="1">
            <a:off x="3745176" y="3949115"/>
            <a:ext cx="571440" cy="1289793"/>
          </a:xfrm>
          <a:prstGeom prst="bentConnector3">
            <a:avLst>
              <a:gd name="adj1" fmla="val 22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8FB1A0-7255-4F40-AE0D-E8271C2EC447}"/>
              </a:ext>
            </a:extLst>
          </p:cNvPr>
          <p:cNvSpPr txBox="1"/>
          <p:nvPr/>
        </p:nvSpPr>
        <p:spPr>
          <a:xfrm>
            <a:off x="4179503" y="396973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0EDA1D-7B76-4850-8F8C-B3B381DFBF48}"/>
              </a:ext>
            </a:extLst>
          </p:cNvPr>
          <p:cNvSpPr txBox="1"/>
          <p:nvPr/>
        </p:nvSpPr>
        <p:spPr>
          <a:xfrm>
            <a:off x="6000819" y="701210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계정 정보 관리가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D5C4164-A892-4F86-AFEC-E804869D08A1}"/>
              </a:ext>
            </a:extLst>
          </p:cNvPr>
          <p:cNvSpPr/>
          <p:nvPr/>
        </p:nvSpPr>
        <p:spPr>
          <a:xfrm>
            <a:off x="5585820" y="4804949"/>
            <a:ext cx="2567580" cy="18789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C8C41D5-EDF8-4A58-8139-86B8C90D7641}"/>
              </a:ext>
            </a:extLst>
          </p:cNvPr>
          <p:cNvCxnSpPr>
            <a:stCxn id="77" idx="2"/>
            <a:endCxn id="73" idx="0"/>
          </p:cNvCxnSpPr>
          <p:nvPr/>
        </p:nvCxnSpPr>
        <p:spPr>
          <a:xfrm flipH="1">
            <a:off x="6865800" y="6683917"/>
            <a:ext cx="3810" cy="3281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918AAC-9C31-4D3A-9A1C-2B646821FE08}"/>
              </a:ext>
            </a:extLst>
          </p:cNvPr>
          <p:cNvSpPr/>
          <p:nvPr/>
        </p:nvSpPr>
        <p:spPr>
          <a:xfrm>
            <a:off x="1981200" y="5295900"/>
            <a:ext cx="2583430" cy="149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8166AEB-E0B2-46F7-BCB7-B6E9D2713FFC}"/>
              </a:ext>
            </a:extLst>
          </p:cNvPr>
          <p:cNvCxnSpPr>
            <a:stCxn id="79" idx="2"/>
            <a:endCxn id="16" idx="2"/>
          </p:cNvCxnSpPr>
          <p:nvPr/>
        </p:nvCxnSpPr>
        <p:spPr>
          <a:xfrm rot="16200000" flipH="1">
            <a:off x="8295995" y="1764337"/>
            <a:ext cx="809461" cy="10855621"/>
          </a:xfrm>
          <a:prstGeom prst="bentConnector3">
            <a:avLst>
              <a:gd name="adj1" fmla="val 2390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FADF940-79CE-4E5A-A042-45D32605E76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0548358" y="6293684"/>
            <a:ext cx="19996" cy="2431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AE6296EE-E743-4E35-BF51-FA24568223C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10476106" y="6512471"/>
            <a:ext cx="4080725" cy="344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16">
            <a:extLst>
              <a:ext uri="{FF2B5EF4-FFF2-40B4-BE49-F238E27FC236}">
                <a16:creationId xmlns:a16="http://schemas.microsoft.com/office/drawing/2014/main" id="{73F326FB-F359-46A0-814F-FB999B03A97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58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9713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7142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9486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73302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제안 기능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30208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63627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5668082"/>
            <a:ext cx="236152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시연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73302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Q&amp;A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63737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6915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7165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9819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앱 사용법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시연순서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8527E-356B-4E1B-B8B1-93F479AB5839}"/>
              </a:ext>
            </a:extLst>
          </p:cNvPr>
          <p:cNvSpPr txBox="1"/>
          <p:nvPr/>
        </p:nvSpPr>
        <p:spPr>
          <a:xfrm>
            <a:off x="1950847" y="2648816"/>
            <a:ext cx="100784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다크모드</a:t>
            </a: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및 가로모드 비교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구글 로그인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작성 비교 </a:t>
            </a:r>
            <a:r>
              <a:rPr lang="en-US" altLang="ko-KR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사진선택</a:t>
            </a:r>
            <a:r>
              <a:rPr lang="en-US" altLang="ko-KR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태그입력</a:t>
            </a:r>
            <a:r>
              <a:rPr lang="en-US" altLang="ko-KR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패널 화면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</a:t>
            </a:r>
            <a:r>
              <a:rPr lang="en-US" altLang="ko-KR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검색 기능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대댓글</a:t>
            </a: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기능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관리자 계정 기능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12 / 13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최종보고서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E7305B7-C761-4761-9E23-61F43D70CD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2737169"/>
            <a:ext cx="3565800" cy="579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ABF63-A2AB-430B-A697-5230CB29B809}"/>
              </a:ext>
            </a:extLst>
          </p:cNvPr>
          <p:cNvSpPr txBox="1"/>
          <p:nvPr/>
        </p:nvSpPr>
        <p:spPr>
          <a:xfrm>
            <a:off x="5827105" y="2622350"/>
            <a:ext cx="11321083" cy="296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공유 커뮤니티 애플리케이션 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Cock’Fit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문제점과 추가사항을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및 분석을 통해 찾아내고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해당 문제점 해결 및 추가사항을 반영하여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최종적으로 시장에 제품을 출시하는 것을 목적으로 한다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5" name="그래픽 4" descr="클립보드 단색으로 채워진">
            <a:extLst>
              <a:ext uri="{FF2B5EF4-FFF2-40B4-BE49-F238E27FC236}">
                <a16:creationId xmlns:a16="http://schemas.microsoft.com/office/drawing/2014/main" id="{D2241A69-99E4-43C1-B87F-7EC7E7060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056" y="6341724"/>
            <a:ext cx="2154576" cy="2154576"/>
          </a:xfrm>
          <a:prstGeom prst="rect">
            <a:avLst/>
          </a:prstGeom>
        </p:spPr>
      </p:pic>
      <p:pic>
        <p:nvPicPr>
          <p:cNvPr id="10" name="그래픽 9" descr="연구 단색으로 채워진">
            <a:extLst>
              <a:ext uri="{FF2B5EF4-FFF2-40B4-BE49-F238E27FC236}">
                <a16:creationId xmlns:a16="http://schemas.microsoft.com/office/drawing/2014/main" id="{07CFBC28-67CA-4DE0-86BA-DC1BACA76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91" y="6341724"/>
            <a:ext cx="2154576" cy="2154576"/>
          </a:xfrm>
          <a:prstGeom prst="rect">
            <a:avLst/>
          </a:prstGeom>
        </p:spPr>
      </p:pic>
      <p:pic>
        <p:nvPicPr>
          <p:cNvPr id="15" name="그래픽 14" descr="상점 단색으로 채워진">
            <a:extLst>
              <a:ext uri="{FF2B5EF4-FFF2-40B4-BE49-F238E27FC236}">
                <a16:creationId xmlns:a16="http://schemas.microsoft.com/office/drawing/2014/main" id="{5FDB550A-CDA1-4894-BD64-8A51125A0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42624" y="6334104"/>
            <a:ext cx="2154576" cy="21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EEFA26-C0A3-4E49-A998-6F232CC7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292535"/>
            <a:ext cx="12502401" cy="41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475C4-A080-42DF-81D4-F2B7293B9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325466"/>
            <a:ext cx="5958443" cy="64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2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1243</Words>
  <Application>Microsoft Office PowerPoint</Application>
  <PresentationFormat>사용자 지정</PresentationFormat>
  <Paragraphs>339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853</cp:revision>
  <dcterms:created xsi:type="dcterms:W3CDTF">2021-09-24T17:15:04Z</dcterms:created>
  <dcterms:modified xsi:type="dcterms:W3CDTF">2021-12-12T21:27:56Z</dcterms:modified>
</cp:coreProperties>
</file>